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1" r:id="rId8"/>
    <p:sldId id="269" r:id="rId9"/>
    <p:sldId id="270" r:id="rId1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1B83"/>
    <a:srgbClr val="9CC24F"/>
    <a:srgbClr val="533189"/>
    <a:srgbClr val="E6A936"/>
    <a:srgbClr val="65A7D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varScale="1">
        <p:scale>
          <a:sx n="86" d="100"/>
          <a:sy n="86" d="100"/>
        </p:scale>
        <p:origin x="-1494" y="-90"/>
      </p:cViewPr>
      <p:guideLst>
        <p:guide orient="horz" pos="2160"/>
        <p:guide pos="2880"/>
      </p:guideLst>
    </p:cSldViewPr>
  </p:slideViewPr>
  <p:outlineViewPr>
    <p:cViewPr>
      <p:scale>
        <a:sx n="33" d="100"/>
        <a:sy n="33" d="100"/>
      </p:scale>
      <p:origin x="36"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9E4F215-AC55-49FD-A57F-9AE0D5FE9596}" type="datetimeFigureOut">
              <a:rPr lang="es-ES" smtClean="0"/>
              <a:pPr/>
              <a:t>27/11/2023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FEFB37-7078-449A-BE14-76AB324E81F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E4F215-AC55-49FD-A57F-9AE0D5FE9596}" type="datetimeFigureOut">
              <a:rPr lang="es-ES" smtClean="0"/>
              <a:pPr/>
              <a:t>27/11/2023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FEFB37-7078-449A-BE14-76AB324E81F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5" Type="http://schemas.openxmlformats.org/officeDocument/2006/relationships/image" Target="../media/image2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39552" y="332656"/>
            <a:ext cx="8208912" cy="6192688"/>
          </a:xfrm>
          <a:solidFill>
            <a:srgbClr val="533189"/>
          </a:solidFill>
        </p:spPr>
        <p:txBody>
          <a:bodyPr>
            <a:normAutofit/>
          </a:bodyPr>
          <a:lstStyle/>
          <a:p>
            <a:r>
              <a:rPr lang="es-ES" dirty="0"/>
              <a:t> </a:t>
            </a:r>
          </a:p>
          <a:p>
            <a:endParaRPr lang="es-ES" b="1" dirty="0" smtClean="0"/>
          </a:p>
          <a:p>
            <a:endParaRPr lang="es-ES" b="1" dirty="0" smtClean="0"/>
          </a:p>
          <a:p>
            <a:endParaRPr lang="es-ES" b="1" dirty="0" smtClean="0"/>
          </a:p>
          <a:p>
            <a:endParaRPr lang="es-ES" b="1" dirty="0" smtClean="0"/>
          </a:p>
          <a:p>
            <a:endParaRPr lang="es-ES" b="1" dirty="0" smtClean="0"/>
          </a:p>
          <a:p>
            <a:endParaRPr lang="es-ES" b="1" dirty="0" smtClean="0"/>
          </a:p>
          <a:p>
            <a:r>
              <a:rPr lang="es-ES" b="1" dirty="0" smtClean="0">
                <a:solidFill>
                  <a:schemeClr val="bg1"/>
                </a:solidFill>
              </a:rPr>
              <a:t>“</a:t>
            </a:r>
            <a:r>
              <a:rPr lang="es-ES" sz="1400" b="1" u="sng" dirty="0" smtClean="0">
                <a:solidFill>
                  <a:schemeClr val="bg1"/>
                </a:solidFill>
              </a:rPr>
              <a:t>Brindar un desarrollo integral de apoyo terapéutico multidisciplinario abarcando las áreas de : Terapia Ocupacional, Fonoaudiología, Kinesiología, Psicopedagogía y Psicología  para niños, niñas y jóvenes con diagnóstico del Trastorno del Espectro Autista y  otros trastornos del neurodesarrollo.  Entregando herramientas fundamentales para su desarrollo  óptimo y autónomo en todo contexto ( educativo, social, familiar, etc.)</a:t>
            </a:r>
          </a:p>
          <a:p>
            <a:r>
              <a:rPr lang="es-ES" sz="1400" b="1" u="sng" dirty="0" smtClean="0">
                <a:solidFill>
                  <a:schemeClr val="bg1"/>
                </a:solidFill>
              </a:rPr>
              <a:t/>
            </a:r>
            <a:br>
              <a:rPr lang="es-ES" sz="1400" b="1" u="sng" dirty="0" smtClean="0">
                <a:solidFill>
                  <a:schemeClr val="bg1"/>
                </a:solidFill>
              </a:rPr>
            </a:br>
            <a:endParaRPr lang="es-ES" sz="1400" b="1" u="sng" dirty="0">
              <a:solidFill>
                <a:schemeClr val="bg1"/>
              </a:solidFill>
            </a:endParaRPr>
          </a:p>
        </p:txBody>
      </p:sp>
      <p:pic>
        <p:nvPicPr>
          <p:cNvPr id="4" name="3 Imagen" descr="portada_web_150ppp.png"/>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1763688" y="1268760"/>
            <a:ext cx="5353050" cy="2493010"/>
          </a:xfrm>
          <a:prstGeom prst="rect">
            <a:avLst/>
          </a:prstGeom>
          <a:noFill/>
          <a:ln>
            <a:noFill/>
          </a:ln>
        </p:spPr>
      </p:pic>
    </p:spTree>
  </p:cSld>
  <p:clrMapOvr>
    <a:masterClrMapping/>
  </p:clrMapOvr>
  <p:transition advTm="10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88640"/>
            <a:ext cx="8291264" cy="5937523"/>
          </a:xfrm>
          <a:solidFill>
            <a:srgbClr val="9CC24F"/>
          </a:solidFill>
        </p:spPr>
        <p:txBody>
          <a:bodyPr>
            <a:normAutofit lnSpcReduction="10000"/>
          </a:bodyPr>
          <a:lstStyle/>
          <a:p>
            <a:endParaRPr lang="es-ES" sz="1800" dirty="0" smtClean="0"/>
          </a:p>
          <a:p>
            <a:pPr algn="ctr">
              <a:buNone/>
            </a:pPr>
            <a:r>
              <a:rPr lang="es-CL" b="1" u="sng" dirty="0" smtClean="0"/>
              <a:t>Aprender a vivir TEA y TGD.</a:t>
            </a:r>
            <a:r>
              <a:rPr lang="es-CL" b="1" dirty="0" smtClean="0"/>
              <a:t> </a:t>
            </a:r>
            <a:r>
              <a:rPr lang="es-ES" b="1" dirty="0" smtClean="0"/>
              <a:t/>
            </a:r>
            <a:br>
              <a:rPr lang="es-ES" b="1" dirty="0" smtClean="0"/>
            </a:br>
            <a:endParaRPr lang="es-ES" b="1" dirty="0" smtClean="0"/>
          </a:p>
          <a:p>
            <a:pPr>
              <a:buNone/>
            </a:pPr>
            <a:endParaRPr lang="es-ES" sz="1800" b="1" dirty="0" smtClean="0"/>
          </a:p>
          <a:p>
            <a:pPr>
              <a:buNone/>
            </a:pPr>
            <a:r>
              <a:rPr lang="es-ES" sz="2400" b="1" dirty="0" smtClean="0"/>
              <a:t>     Aprender a vivir TEA y TGD, tuvo sus inicios en el año 2014, cuando como vivencia personal, en la búsqueda de atenciones para mi hijo Dante  me encuentro con la falta de profesionales en la red de salud pública y el alto costo en las  terapias que realizaban los equipos multidisciplinarios en el sector privado. Fue entonces cuando junto a familias empoderadas se conforman y reclutan profesionales para poder llevar acabo intervenciones terapéuticas a bajo costo para los niños con el trastorno del espectro autista. En la actualidad contamos con un Centro terapéutico con profesionales altamente calificados para la intervención de niños con TEA</a:t>
            </a:r>
            <a:r>
              <a:rPr lang="es-ES" sz="1800" b="1" dirty="0" smtClean="0"/>
              <a:t> </a:t>
            </a:r>
            <a:r>
              <a:rPr lang="es-ES" sz="2400" b="1" dirty="0" smtClean="0"/>
              <a:t>y niños con trastornos del Neurodesarrollo.</a:t>
            </a:r>
            <a:endParaRPr lang="es-ES" sz="2400" b="1" dirty="0"/>
          </a:p>
        </p:txBody>
      </p:sp>
    </p:spTree>
  </p:cSld>
  <p:clrMapOvr>
    <a:masterClrMapping/>
  </p:clrMapOvr>
  <p:transition advTm="15000">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Misión-Visión-Valores</a:t>
            </a:r>
            <a:endParaRPr lang="es-ES" dirty="0"/>
          </a:p>
        </p:txBody>
      </p:sp>
      <p:sp>
        <p:nvSpPr>
          <p:cNvPr id="4" name="3 Elipse"/>
          <p:cNvSpPr/>
          <p:nvPr/>
        </p:nvSpPr>
        <p:spPr>
          <a:xfrm>
            <a:off x="683568" y="1268760"/>
            <a:ext cx="3240360" cy="2664296"/>
          </a:xfrm>
          <a:prstGeom prst="ellipse">
            <a:avLst/>
          </a:prstGeom>
          <a:solidFill>
            <a:srgbClr val="E6A936"/>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CL" b="1" dirty="0">
                <a:solidFill>
                  <a:schemeClr val="tx1"/>
                </a:solidFill>
              </a:rPr>
              <a:t>Misión: </a:t>
            </a:r>
            <a:endParaRPr lang="es-ES" b="1" dirty="0">
              <a:solidFill>
                <a:schemeClr val="tx1"/>
              </a:solidFill>
            </a:endParaRPr>
          </a:p>
          <a:p>
            <a:r>
              <a:rPr lang="es-CL" sz="1100" b="1" dirty="0" smtClean="0">
                <a:solidFill>
                  <a:schemeClr val="tx1"/>
                </a:solidFill>
              </a:rPr>
              <a:t>Es  entregar atenciones multidisciplinarias   a bajo costo, entregando </a:t>
            </a:r>
            <a:r>
              <a:rPr lang="es-ES" sz="1100" b="1" dirty="0" smtClean="0">
                <a:solidFill>
                  <a:schemeClr val="tx1"/>
                </a:solidFill>
              </a:rPr>
              <a:t>herramientas fundamentales para su desarrollo  óptimo y autónomo en todo contexto ( educativo, social, familiar, etc.)</a:t>
            </a:r>
            <a:endParaRPr lang="es-ES" sz="1100" b="1" dirty="0">
              <a:solidFill>
                <a:schemeClr val="tx1"/>
              </a:solidFill>
            </a:endParaRPr>
          </a:p>
        </p:txBody>
      </p:sp>
      <p:sp>
        <p:nvSpPr>
          <p:cNvPr id="5" name="4 Elipse"/>
          <p:cNvSpPr/>
          <p:nvPr/>
        </p:nvSpPr>
        <p:spPr>
          <a:xfrm>
            <a:off x="5076056" y="1196752"/>
            <a:ext cx="3312368" cy="2808312"/>
          </a:xfrm>
          <a:prstGeom prst="ellipse">
            <a:avLst/>
          </a:prstGeom>
          <a:solidFill>
            <a:srgbClr val="9CC2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Elipse"/>
          <p:cNvSpPr/>
          <p:nvPr/>
        </p:nvSpPr>
        <p:spPr>
          <a:xfrm>
            <a:off x="2987824" y="3645024"/>
            <a:ext cx="3096344" cy="2592288"/>
          </a:xfrm>
          <a:prstGeom prst="ellipse">
            <a:avLst/>
          </a:prstGeom>
          <a:solidFill>
            <a:srgbClr val="65A7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a:solidFill>
                  <a:schemeClr val="tx1"/>
                </a:solidFill>
              </a:rPr>
              <a:t>Valores: </a:t>
            </a:r>
            <a:endParaRPr lang="es-ES" b="1" dirty="0">
              <a:solidFill>
                <a:schemeClr val="tx1"/>
              </a:solidFill>
            </a:endParaRPr>
          </a:p>
          <a:p>
            <a:pPr lvl="0">
              <a:buFont typeface="Arial" pitchFamily="34" charset="0"/>
              <a:buChar char="•"/>
            </a:pPr>
            <a:r>
              <a:rPr lang="es-CL" b="1" dirty="0">
                <a:solidFill>
                  <a:schemeClr val="tx1"/>
                </a:solidFill>
              </a:rPr>
              <a:t>Excelencia</a:t>
            </a:r>
            <a:endParaRPr lang="es-ES" b="1" dirty="0">
              <a:solidFill>
                <a:schemeClr val="tx1"/>
              </a:solidFill>
            </a:endParaRPr>
          </a:p>
          <a:p>
            <a:pPr lvl="0">
              <a:buFont typeface="Arial" pitchFamily="34" charset="0"/>
              <a:buChar char="•"/>
            </a:pPr>
            <a:r>
              <a:rPr lang="es-CL" b="1" dirty="0">
                <a:solidFill>
                  <a:schemeClr val="tx1"/>
                </a:solidFill>
              </a:rPr>
              <a:t>Colaboración</a:t>
            </a:r>
            <a:endParaRPr lang="es-ES" b="1" dirty="0">
              <a:solidFill>
                <a:schemeClr val="tx1"/>
              </a:solidFill>
            </a:endParaRPr>
          </a:p>
          <a:p>
            <a:pPr lvl="0">
              <a:buFont typeface="Arial" pitchFamily="34" charset="0"/>
              <a:buChar char="•"/>
            </a:pPr>
            <a:r>
              <a:rPr lang="es-CL" b="1" dirty="0">
                <a:solidFill>
                  <a:schemeClr val="tx1"/>
                </a:solidFill>
              </a:rPr>
              <a:t>Inclusión</a:t>
            </a:r>
            <a:endParaRPr lang="es-ES" b="1" dirty="0">
              <a:solidFill>
                <a:schemeClr val="tx1"/>
              </a:solidFill>
            </a:endParaRPr>
          </a:p>
          <a:p>
            <a:pPr lvl="0">
              <a:buFont typeface="Arial" pitchFamily="34" charset="0"/>
              <a:buChar char="•"/>
            </a:pPr>
            <a:r>
              <a:rPr lang="es-CL" b="1" dirty="0">
                <a:solidFill>
                  <a:schemeClr val="tx1"/>
                </a:solidFill>
              </a:rPr>
              <a:t>Accesibilidad</a:t>
            </a:r>
            <a:endParaRPr lang="es-ES" b="1" dirty="0">
              <a:solidFill>
                <a:schemeClr val="tx1"/>
              </a:solidFill>
            </a:endParaRPr>
          </a:p>
          <a:p>
            <a:pPr algn="ctr"/>
            <a:endParaRPr lang="es-ES" dirty="0"/>
          </a:p>
        </p:txBody>
      </p:sp>
      <p:sp>
        <p:nvSpPr>
          <p:cNvPr id="10242" name="Rectangle 2"/>
          <p:cNvSpPr>
            <a:spLocks noChangeArrowheads="1"/>
          </p:cNvSpPr>
          <p:nvPr/>
        </p:nvSpPr>
        <p:spPr bwMode="auto">
          <a:xfrm>
            <a:off x="5724128" y="1268760"/>
            <a:ext cx="187220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L" sz="2000" b="1" i="0" u="none" strike="noStrike" cap="none" normalizeH="0" baseline="0" dirty="0" smtClean="0">
                <a:ln>
                  <a:noFill/>
                </a:ln>
                <a:solidFill>
                  <a:srgbClr val="000000"/>
                </a:solidFill>
                <a:effectLst/>
                <a:latin typeface="Bahnschrift SemiCondensed" pitchFamily="34" charset="0"/>
                <a:ea typeface="Calibri" pitchFamily="34" charset="0"/>
                <a:cs typeface="Times New Roman" pitchFamily="18" charset="0"/>
              </a:rPr>
              <a:t>Visi</a:t>
            </a:r>
            <a:r>
              <a:rPr kumimoji="0" lang="es-CL" sz="2000" b="1" i="0" u="none" strike="noStrike" cap="none" normalizeH="0" baseline="0" dirty="0" smtClean="0">
                <a:ln>
                  <a:noFill/>
                </a:ln>
                <a:solidFill>
                  <a:srgbClr val="000000"/>
                </a:solidFill>
                <a:effectLst/>
                <a:latin typeface="Calibri"/>
                <a:ea typeface="Calibri" pitchFamily="34" charset="0"/>
                <a:cs typeface="Times New Roman" pitchFamily="18" charset="0"/>
              </a:rPr>
              <a:t>ó</a:t>
            </a:r>
            <a:r>
              <a:rPr kumimoji="0" lang="es-CL" sz="2000" b="1" i="0" u="none" strike="noStrike" cap="none" normalizeH="0" baseline="0" dirty="0" smtClean="0">
                <a:ln>
                  <a:noFill/>
                </a:ln>
                <a:solidFill>
                  <a:srgbClr val="000000"/>
                </a:solidFill>
                <a:effectLst/>
                <a:latin typeface="Bahnschrift SemiCondensed" pitchFamily="34" charset="0"/>
                <a:ea typeface="Calibri" pitchFamily="34" charset="0"/>
                <a:cs typeface="Times New Roman" pitchFamily="18" charset="0"/>
              </a:rPr>
              <a:t>n</a:t>
            </a:r>
            <a:endParaRPr kumimoji="0" lang="es-ES" sz="7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sz="1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“Ser un ente de apoyo integral que contribuya a la rehabilitación e inclusión de personas que viven dentro del espectro autista y trastornos del neurodesarrollo ,con un equipo </a:t>
            </a:r>
            <a:endParaRPr kumimoji="0" lang="es-ES" sz="7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sz="1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Multidisciplinario a cargo de guiar la incorporación y adquisición de nuevas habilidades sociales, fortaleciendo su participación en todos los contextos de la vida</a:t>
            </a:r>
            <a:r>
              <a:rPr kumimoji="0" lang="es-CL" sz="9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s-CL"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advTm="10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b="1" dirty="0" smtClean="0"/>
              <a:t>Objetivos:</a:t>
            </a:r>
            <a:r>
              <a:rPr lang="es-ES" dirty="0" smtClean="0"/>
              <a:t/>
            </a:r>
            <a:br>
              <a:rPr lang="es-ES" dirty="0" smtClean="0"/>
            </a:br>
            <a:endParaRPr lang="es-ES" dirty="0"/>
          </a:p>
        </p:txBody>
      </p:sp>
      <p:sp>
        <p:nvSpPr>
          <p:cNvPr id="6" name="5 Rectángulo redondeado"/>
          <p:cNvSpPr/>
          <p:nvPr/>
        </p:nvSpPr>
        <p:spPr>
          <a:xfrm>
            <a:off x="1043608" y="1340768"/>
            <a:ext cx="3024336" cy="1944216"/>
          </a:xfrm>
          <a:prstGeom prst="roundRect">
            <a:avLst/>
          </a:prstGeom>
          <a:solidFill>
            <a:srgbClr val="E6A93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CL" sz="1400" b="1" dirty="0">
                <a:solidFill>
                  <a:schemeClr val="tx1"/>
                </a:solidFill>
              </a:rPr>
              <a:t>Brindar terapias multidisciplinarias a la comunidad que presente como diagnostico  trastorno del espectro autista u otros trastornos del </a:t>
            </a:r>
            <a:r>
              <a:rPr lang="es-CL" sz="1400" b="1" dirty="0" smtClean="0">
                <a:solidFill>
                  <a:schemeClr val="tx1"/>
                </a:solidFill>
              </a:rPr>
              <a:t>Neurodesarrollo desde edades tempranas.  </a:t>
            </a:r>
            <a:endParaRPr lang="es-ES" sz="1400" b="1" dirty="0">
              <a:solidFill>
                <a:schemeClr val="tx1"/>
              </a:solidFill>
            </a:endParaRPr>
          </a:p>
          <a:p>
            <a:pPr algn="ctr"/>
            <a:endParaRPr lang="es-ES" dirty="0"/>
          </a:p>
        </p:txBody>
      </p:sp>
      <p:sp>
        <p:nvSpPr>
          <p:cNvPr id="7" name="6 Rectángulo redondeado"/>
          <p:cNvSpPr/>
          <p:nvPr/>
        </p:nvSpPr>
        <p:spPr>
          <a:xfrm>
            <a:off x="5076056" y="1340768"/>
            <a:ext cx="3024336" cy="1800200"/>
          </a:xfrm>
          <a:prstGeom prst="roundRect">
            <a:avLst/>
          </a:prstGeom>
          <a:solidFill>
            <a:srgbClr val="C41B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endParaRPr lang="es-CL" sz="1400" dirty="0" smtClean="0">
              <a:solidFill>
                <a:schemeClr val="tx1"/>
              </a:solidFill>
            </a:endParaRPr>
          </a:p>
          <a:p>
            <a:pPr lvl="0" algn="ctr" fontAlgn="base"/>
            <a:r>
              <a:rPr lang="es-CL" sz="1400" b="1" dirty="0" smtClean="0">
                <a:solidFill>
                  <a:schemeClr val="tx1"/>
                </a:solidFill>
              </a:rPr>
              <a:t>Promover </a:t>
            </a:r>
            <a:r>
              <a:rPr lang="es-CL" sz="1400" b="1" dirty="0">
                <a:solidFill>
                  <a:schemeClr val="tx1"/>
                </a:solidFill>
              </a:rPr>
              <a:t>el bienestar de los niños(as) y jóvenes con trastorno del espectro autista (TEA) y otros trastornos del neurodesarrollo junto a sus familias.</a:t>
            </a:r>
            <a:endParaRPr lang="es-ES" sz="1400" b="1" dirty="0">
              <a:solidFill>
                <a:schemeClr val="tx1"/>
              </a:solidFill>
            </a:endParaRPr>
          </a:p>
          <a:p>
            <a:pPr fontAlgn="base"/>
            <a:r>
              <a:rPr lang="es-CL" dirty="0"/>
              <a:t>  </a:t>
            </a:r>
            <a:endParaRPr lang="es-ES" dirty="0"/>
          </a:p>
          <a:p>
            <a:pPr algn="ctr"/>
            <a:endParaRPr lang="es-ES" dirty="0"/>
          </a:p>
        </p:txBody>
      </p:sp>
      <p:sp>
        <p:nvSpPr>
          <p:cNvPr id="8" name="7 Flecha derecha"/>
          <p:cNvSpPr/>
          <p:nvPr/>
        </p:nvSpPr>
        <p:spPr>
          <a:xfrm>
            <a:off x="4283968" y="2204864"/>
            <a:ext cx="576064" cy="504056"/>
          </a:xfrm>
          <a:prstGeom prst="rightArrow">
            <a:avLst/>
          </a:prstGeom>
          <a:solidFill>
            <a:srgbClr val="5331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redondeado"/>
          <p:cNvSpPr/>
          <p:nvPr/>
        </p:nvSpPr>
        <p:spPr>
          <a:xfrm>
            <a:off x="1043608" y="3645024"/>
            <a:ext cx="2880320" cy="1800200"/>
          </a:xfrm>
          <a:prstGeom prst="roundRect">
            <a:avLst/>
          </a:prstGeom>
          <a:solidFill>
            <a:srgbClr val="9CC2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CL" sz="1400" b="1" dirty="0">
                <a:solidFill>
                  <a:schemeClr val="tx1"/>
                </a:solidFill>
              </a:rPr>
              <a:t>Alcanzar igualdad de oportunidad y el ejercicio efectivo de sus derechos como ciudadanos. </a:t>
            </a:r>
            <a:endParaRPr lang="es-ES" sz="1400" b="1" dirty="0">
              <a:solidFill>
                <a:schemeClr val="tx1"/>
              </a:solidFill>
            </a:endParaRPr>
          </a:p>
          <a:p>
            <a:pPr algn="ctr"/>
            <a:endParaRPr lang="es-ES" dirty="0"/>
          </a:p>
        </p:txBody>
      </p:sp>
      <p:sp>
        <p:nvSpPr>
          <p:cNvPr id="12" name="11 Rectángulo redondeado"/>
          <p:cNvSpPr/>
          <p:nvPr/>
        </p:nvSpPr>
        <p:spPr>
          <a:xfrm>
            <a:off x="5004048" y="3717032"/>
            <a:ext cx="3024336" cy="1656184"/>
          </a:xfrm>
          <a:prstGeom prst="roundRect">
            <a:avLst/>
          </a:prstGeom>
          <a:solidFill>
            <a:srgbClr val="65A7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r>
              <a:rPr lang="es-CL" sz="1400" b="1" dirty="0">
                <a:solidFill>
                  <a:schemeClr val="tx1"/>
                </a:solidFill>
              </a:rPr>
              <a:t>Adquisición y consolidación de las habilidades sociales necesarias para enfrentar el entorno en sus variados contextos.  </a:t>
            </a:r>
            <a:endParaRPr lang="es-ES" sz="1400" b="1" dirty="0">
              <a:solidFill>
                <a:schemeClr val="tx1"/>
              </a:solidFill>
            </a:endParaRPr>
          </a:p>
          <a:p>
            <a:r>
              <a:rPr lang="es-CL" dirty="0"/>
              <a:t> </a:t>
            </a:r>
            <a:endParaRPr lang="es-ES" dirty="0"/>
          </a:p>
          <a:p>
            <a:pPr algn="ctr"/>
            <a:endParaRPr lang="es-ES" dirty="0"/>
          </a:p>
        </p:txBody>
      </p:sp>
      <p:sp>
        <p:nvSpPr>
          <p:cNvPr id="13" name="12 Flecha derecha"/>
          <p:cNvSpPr/>
          <p:nvPr/>
        </p:nvSpPr>
        <p:spPr>
          <a:xfrm rot="10800000">
            <a:off x="4067944" y="4509120"/>
            <a:ext cx="648072" cy="504056"/>
          </a:xfrm>
          <a:prstGeom prst="rightArrow">
            <a:avLst/>
          </a:prstGeom>
          <a:solidFill>
            <a:srgbClr val="5331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Flecha abajo"/>
          <p:cNvSpPr/>
          <p:nvPr/>
        </p:nvSpPr>
        <p:spPr>
          <a:xfrm>
            <a:off x="8172400" y="3068960"/>
            <a:ext cx="432048" cy="720080"/>
          </a:xfrm>
          <a:prstGeom prst="downArrow">
            <a:avLst/>
          </a:prstGeom>
          <a:solidFill>
            <a:srgbClr val="5331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Flecha abajo"/>
          <p:cNvSpPr/>
          <p:nvPr/>
        </p:nvSpPr>
        <p:spPr>
          <a:xfrm rot="10800000">
            <a:off x="539552" y="3212976"/>
            <a:ext cx="432048" cy="720080"/>
          </a:xfrm>
          <a:prstGeom prst="downArrow">
            <a:avLst/>
          </a:prstGeom>
          <a:solidFill>
            <a:srgbClr val="5331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advTm="10000">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332656"/>
            <a:ext cx="7571184" cy="720080"/>
          </a:xfrm>
        </p:spPr>
        <p:txBody>
          <a:bodyPr>
            <a:normAutofit fontScale="90000"/>
          </a:bodyPr>
          <a:lstStyle/>
          <a:p>
            <a:r>
              <a:rPr lang="es-CL" sz="4900" u="sng" dirty="0" smtClean="0"/>
              <a:t>Equipo multidisciplinario</a:t>
            </a:r>
            <a:r>
              <a:rPr lang="es-ES" sz="4900" dirty="0"/>
              <a:t/>
            </a:r>
            <a:br>
              <a:rPr lang="es-ES" sz="4900" dirty="0"/>
            </a:br>
            <a:r>
              <a:rPr lang="es-CL" sz="1600" dirty="0"/>
              <a:t> </a:t>
            </a:r>
            <a:r>
              <a:rPr lang="es-ES" sz="1600" dirty="0"/>
              <a:t/>
            </a:r>
            <a:br>
              <a:rPr lang="es-ES" sz="1600" dirty="0"/>
            </a:br>
            <a:r>
              <a:rPr lang="es-CL" sz="1600" dirty="0"/>
              <a:t> </a:t>
            </a:r>
            <a:r>
              <a:rPr lang="es-ES" sz="1600" dirty="0"/>
              <a:t/>
            </a:r>
            <a:br>
              <a:rPr lang="es-ES" sz="1600" dirty="0"/>
            </a:br>
            <a:endParaRPr lang="es-ES" sz="1600" dirty="0"/>
          </a:p>
        </p:txBody>
      </p:sp>
      <p:sp>
        <p:nvSpPr>
          <p:cNvPr id="9" name="8 Elipse"/>
          <p:cNvSpPr/>
          <p:nvPr/>
        </p:nvSpPr>
        <p:spPr>
          <a:xfrm>
            <a:off x="5796136" y="836712"/>
            <a:ext cx="2376264" cy="2376264"/>
          </a:xfrm>
          <a:prstGeom prst="ellipse">
            <a:avLst/>
          </a:prstGeom>
          <a:solidFill>
            <a:srgbClr val="65A7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b="1" dirty="0" smtClean="0"/>
              <a:t>En la actualidad contamos con un equipo compuesto por:</a:t>
            </a:r>
          </a:p>
          <a:p>
            <a:pPr algn="ctr"/>
            <a:r>
              <a:rPr lang="es-ES" sz="1100" b="1" dirty="0" smtClean="0"/>
              <a:t>3 </a:t>
            </a:r>
            <a:r>
              <a:rPr lang="es-ES" sz="1100" b="1" dirty="0" smtClean="0"/>
              <a:t>terapeutas </a:t>
            </a:r>
            <a:r>
              <a:rPr lang="es-ES" sz="1100" b="1" dirty="0" smtClean="0"/>
              <a:t>ocupacionales , </a:t>
            </a:r>
            <a:r>
              <a:rPr lang="es-ES" sz="1100" b="1" dirty="0" smtClean="0"/>
              <a:t>4 </a:t>
            </a:r>
            <a:r>
              <a:rPr lang="es-ES" sz="1100" b="1" dirty="0" smtClean="0"/>
              <a:t>fonoaudiólogas</a:t>
            </a:r>
            <a:r>
              <a:rPr lang="es-ES" sz="1100" b="1" dirty="0" smtClean="0"/>
              <a:t>, </a:t>
            </a:r>
            <a:r>
              <a:rPr lang="es-ES" sz="1100" b="1" dirty="0" smtClean="0"/>
              <a:t>2 </a:t>
            </a:r>
            <a:r>
              <a:rPr lang="es-ES" sz="1100" b="1" dirty="0" smtClean="0"/>
              <a:t>kinesióloga</a:t>
            </a:r>
            <a:r>
              <a:rPr lang="es-ES" sz="1100" b="1" dirty="0" smtClean="0"/>
              <a:t>, 1 psicopedagoga y 1 psicóloga .</a:t>
            </a:r>
          </a:p>
          <a:p>
            <a:pPr algn="ctr"/>
            <a:r>
              <a:rPr lang="es-ES" sz="1100" b="1" dirty="0" smtClean="0"/>
              <a:t>Dando un servicio de </a:t>
            </a:r>
            <a:r>
              <a:rPr lang="es-ES" sz="1100" b="1" dirty="0" smtClean="0"/>
              <a:t>08:30 </a:t>
            </a:r>
            <a:r>
              <a:rPr lang="es-ES" sz="1100" b="1" dirty="0" smtClean="0"/>
              <a:t>a </a:t>
            </a:r>
            <a:r>
              <a:rPr lang="es-ES" sz="1100" b="1" dirty="0" smtClean="0"/>
              <a:t>19:00 </a:t>
            </a:r>
            <a:r>
              <a:rPr lang="es-ES" sz="1100" b="1" dirty="0" smtClean="0"/>
              <a:t>de lunes </a:t>
            </a:r>
            <a:r>
              <a:rPr lang="es-ES" sz="1100" b="1" dirty="0" smtClean="0"/>
              <a:t>a  viernes</a:t>
            </a:r>
            <a:endParaRPr lang="es-ES" sz="1100" b="1" dirty="0"/>
          </a:p>
        </p:txBody>
      </p:sp>
      <p:pic>
        <p:nvPicPr>
          <p:cNvPr id="25" name="24 Imagen" descr="opción_marca_01_72ppp (2).png"/>
          <p:cNvPicPr>
            <a:picLocks noChangeAspect="1"/>
          </p:cNvPicPr>
          <p:nvPr/>
        </p:nvPicPr>
        <p:blipFill>
          <a:blip r:embed="rId2" cstate="print"/>
          <a:stretch>
            <a:fillRect/>
          </a:stretch>
        </p:blipFill>
        <p:spPr>
          <a:xfrm>
            <a:off x="7668344" y="2996952"/>
            <a:ext cx="1242319" cy="2016224"/>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251520" y="1340768"/>
            <a:ext cx="1728788" cy="1872208"/>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979712" y="1340768"/>
            <a:ext cx="1872208" cy="188051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851920" y="1340768"/>
            <a:ext cx="1896226" cy="1872208"/>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251521" y="3212976"/>
            <a:ext cx="1800200" cy="1728192"/>
          </a:xfrm>
          <a:prstGeom prst="rect">
            <a:avLst/>
          </a:prstGeom>
          <a:noFill/>
          <a:ln w="9525">
            <a:noFill/>
            <a:miter lim="800000"/>
            <a:headEnd/>
            <a:tailEnd/>
          </a:ln>
        </p:spPr>
      </p:pic>
      <p:pic>
        <p:nvPicPr>
          <p:cNvPr id="1030" name="Picture 6"/>
          <p:cNvPicPr>
            <a:picLocks noChangeAspect="1" noChangeArrowheads="1"/>
          </p:cNvPicPr>
          <p:nvPr/>
        </p:nvPicPr>
        <p:blipFill>
          <a:blip r:embed="rId7" cstate="print"/>
          <a:srcRect/>
          <a:stretch>
            <a:fillRect/>
          </a:stretch>
        </p:blipFill>
        <p:spPr bwMode="auto">
          <a:xfrm>
            <a:off x="1979713" y="3212976"/>
            <a:ext cx="1872208" cy="1728191"/>
          </a:xfrm>
          <a:prstGeom prst="rect">
            <a:avLst/>
          </a:prstGeom>
          <a:noFill/>
          <a:ln w="9525">
            <a:noFill/>
            <a:miter lim="800000"/>
            <a:headEnd/>
            <a:tailEnd/>
          </a:ln>
        </p:spPr>
      </p:pic>
      <p:pic>
        <p:nvPicPr>
          <p:cNvPr id="1031" name="Picture 7"/>
          <p:cNvPicPr>
            <a:picLocks noChangeAspect="1" noChangeArrowheads="1"/>
          </p:cNvPicPr>
          <p:nvPr/>
        </p:nvPicPr>
        <p:blipFill>
          <a:blip r:embed="rId8" cstate="print"/>
          <a:srcRect/>
          <a:stretch>
            <a:fillRect/>
          </a:stretch>
        </p:blipFill>
        <p:spPr bwMode="auto">
          <a:xfrm>
            <a:off x="3851920" y="3212976"/>
            <a:ext cx="1923802" cy="1728192"/>
          </a:xfrm>
          <a:prstGeom prst="rect">
            <a:avLst/>
          </a:prstGeom>
          <a:noFill/>
          <a:ln w="9525">
            <a:noFill/>
            <a:miter lim="800000"/>
            <a:headEnd/>
            <a:tailEnd/>
          </a:ln>
        </p:spPr>
      </p:pic>
      <p:pic>
        <p:nvPicPr>
          <p:cNvPr id="1032" name="Picture 8"/>
          <p:cNvPicPr>
            <a:picLocks noChangeAspect="1" noChangeArrowheads="1"/>
          </p:cNvPicPr>
          <p:nvPr/>
        </p:nvPicPr>
        <p:blipFill>
          <a:blip r:embed="rId9" cstate="print"/>
          <a:srcRect/>
          <a:stretch>
            <a:fillRect/>
          </a:stretch>
        </p:blipFill>
        <p:spPr bwMode="auto">
          <a:xfrm>
            <a:off x="5724128" y="3212977"/>
            <a:ext cx="1872207" cy="1728191"/>
          </a:xfrm>
          <a:prstGeom prst="rect">
            <a:avLst/>
          </a:prstGeom>
          <a:noFill/>
          <a:ln w="9525">
            <a:noFill/>
            <a:miter lim="800000"/>
            <a:headEnd/>
            <a:tailEnd/>
          </a:ln>
        </p:spPr>
      </p:pic>
      <p:pic>
        <p:nvPicPr>
          <p:cNvPr id="1033" name="Picture 9"/>
          <p:cNvPicPr>
            <a:picLocks noChangeAspect="1" noChangeArrowheads="1"/>
          </p:cNvPicPr>
          <p:nvPr/>
        </p:nvPicPr>
        <p:blipFill>
          <a:blip r:embed="rId10" cstate="print"/>
          <a:srcRect/>
          <a:stretch>
            <a:fillRect/>
          </a:stretch>
        </p:blipFill>
        <p:spPr bwMode="auto">
          <a:xfrm>
            <a:off x="179512" y="4941168"/>
            <a:ext cx="1800200" cy="1661145"/>
          </a:xfrm>
          <a:prstGeom prst="rect">
            <a:avLst/>
          </a:prstGeom>
          <a:noFill/>
          <a:ln w="9525">
            <a:noFill/>
            <a:miter lim="800000"/>
            <a:headEnd/>
            <a:tailEnd/>
          </a:ln>
        </p:spPr>
      </p:pic>
      <p:pic>
        <p:nvPicPr>
          <p:cNvPr id="1034" name="Picture 10"/>
          <p:cNvPicPr>
            <a:picLocks noChangeAspect="1" noChangeArrowheads="1"/>
          </p:cNvPicPr>
          <p:nvPr/>
        </p:nvPicPr>
        <p:blipFill>
          <a:blip r:embed="rId11" cstate="print"/>
          <a:srcRect/>
          <a:stretch>
            <a:fillRect/>
          </a:stretch>
        </p:blipFill>
        <p:spPr bwMode="auto">
          <a:xfrm>
            <a:off x="1979712" y="4941168"/>
            <a:ext cx="1944216" cy="1656184"/>
          </a:xfrm>
          <a:prstGeom prst="rect">
            <a:avLst/>
          </a:prstGeom>
          <a:noFill/>
          <a:ln w="9525">
            <a:noFill/>
            <a:miter lim="800000"/>
            <a:headEnd/>
            <a:tailEnd/>
          </a:ln>
        </p:spPr>
      </p:pic>
      <p:pic>
        <p:nvPicPr>
          <p:cNvPr id="1035" name="Picture 11"/>
          <p:cNvPicPr>
            <a:picLocks noChangeAspect="1" noChangeArrowheads="1"/>
          </p:cNvPicPr>
          <p:nvPr/>
        </p:nvPicPr>
        <p:blipFill>
          <a:blip r:embed="rId12" cstate="print"/>
          <a:srcRect/>
          <a:stretch>
            <a:fillRect/>
          </a:stretch>
        </p:blipFill>
        <p:spPr bwMode="auto">
          <a:xfrm>
            <a:off x="3779912" y="4941168"/>
            <a:ext cx="2031892" cy="1656184"/>
          </a:xfrm>
          <a:prstGeom prst="rect">
            <a:avLst/>
          </a:prstGeom>
          <a:noFill/>
          <a:ln w="9525">
            <a:noFill/>
            <a:miter lim="800000"/>
            <a:headEnd/>
            <a:tailEnd/>
          </a:ln>
        </p:spPr>
      </p:pic>
      <p:pic>
        <p:nvPicPr>
          <p:cNvPr id="1036" name="Picture 12"/>
          <p:cNvPicPr>
            <a:picLocks noChangeAspect="1" noChangeArrowheads="1"/>
          </p:cNvPicPr>
          <p:nvPr/>
        </p:nvPicPr>
        <p:blipFill>
          <a:blip r:embed="rId13" cstate="print"/>
          <a:srcRect/>
          <a:stretch>
            <a:fillRect/>
          </a:stretch>
        </p:blipFill>
        <p:spPr bwMode="auto">
          <a:xfrm>
            <a:off x="5724128" y="4941168"/>
            <a:ext cx="1889911" cy="1656184"/>
          </a:xfrm>
          <a:prstGeom prst="rect">
            <a:avLst/>
          </a:prstGeom>
          <a:noFill/>
          <a:ln w="9525">
            <a:noFill/>
            <a:miter lim="800000"/>
            <a:headEnd/>
            <a:tailEnd/>
          </a:ln>
        </p:spPr>
      </p:pic>
    </p:spTree>
  </p:cSld>
  <p:clrMapOvr>
    <a:masterClrMapping/>
  </p:clrMapOvr>
  <p:transition advTm="15000">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 Título"/>
          <p:cNvSpPr>
            <a:spLocks noGrp="1"/>
          </p:cNvSpPr>
          <p:nvPr>
            <p:ph type="title"/>
          </p:nvPr>
        </p:nvSpPr>
        <p:spPr>
          <a:xfrm>
            <a:off x="827584" y="404664"/>
            <a:ext cx="7571184" cy="562074"/>
          </a:xfrm>
        </p:spPr>
        <p:txBody>
          <a:bodyPr>
            <a:normAutofit fontScale="90000"/>
          </a:bodyPr>
          <a:lstStyle/>
          <a:p>
            <a:r>
              <a:rPr lang="es-CL" sz="4900" u="sng" dirty="0" smtClean="0"/>
              <a:t/>
            </a:r>
            <a:br>
              <a:rPr lang="es-CL" sz="4900" u="sng" dirty="0" smtClean="0"/>
            </a:br>
            <a:r>
              <a:rPr lang="es-CL" sz="2700" u="sng" dirty="0" smtClean="0"/>
              <a:t>SESIONES MULTIDISCIPLINARIAS.</a:t>
            </a:r>
            <a:r>
              <a:rPr lang="es-ES" sz="4900" dirty="0"/>
              <a:t/>
            </a:r>
            <a:br>
              <a:rPr lang="es-ES" sz="4900" dirty="0"/>
            </a:br>
            <a:r>
              <a:rPr lang="es-CL" sz="1600" dirty="0"/>
              <a:t> </a:t>
            </a:r>
            <a:r>
              <a:rPr lang="es-ES" sz="1600" dirty="0"/>
              <a:t/>
            </a:r>
            <a:br>
              <a:rPr lang="es-ES" sz="1600" dirty="0"/>
            </a:br>
            <a:r>
              <a:rPr lang="es-CL" sz="1600" dirty="0"/>
              <a:t> </a:t>
            </a:r>
            <a:r>
              <a:rPr lang="es-ES" sz="1600" dirty="0"/>
              <a:t/>
            </a:r>
            <a:br>
              <a:rPr lang="es-ES" sz="1600" dirty="0"/>
            </a:br>
            <a:endParaRPr lang="es-ES" sz="1600" dirty="0"/>
          </a:p>
        </p:txBody>
      </p:sp>
      <p:pic>
        <p:nvPicPr>
          <p:cNvPr id="14" name="13 Imagen" descr="WhatsApp Image 2022-06-30 at 11.17.10 AM.jpeg"/>
          <p:cNvPicPr>
            <a:picLocks noChangeAspect="1"/>
          </p:cNvPicPr>
          <p:nvPr/>
        </p:nvPicPr>
        <p:blipFill>
          <a:blip r:embed="rId2" cstate="print"/>
          <a:stretch>
            <a:fillRect/>
          </a:stretch>
        </p:blipFill>
        <p:spPr>
          <a:xfrm>
            <a:off x="611560" y="1196752"/>
            <a:ext cx="1584176" cy="19802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14 Imagen" descr="WhatsApp Image 2022-06-30 at 11.16.42 AM.jpeg"/>
          <p:cNvPicPr>
            <a:picLocks noChangeAspect="1"/>
          </p:cNvPicPr>
          <p:nvPr/>
        </p:nvPicPr>
        <p:blipFill>
          <a:blip r:embed="rId3" cstate="print"/>
          <a:stretch>
            <a:fillRect/>
          </a:stretch>
        </p:blipFill>
        <p:spPr>
          <a:xfrm>
            <a:off x="2195736" y="1124744"/>
            <a:ext cx="1458162" cy="19442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16 Imagen" descr="WhatsApp Image 2022-06-30 at 10.38.55 AM (6).jpeg"/>
          <p:cNvPicPr>
            <a:picLocks noChangeAspect="1"/>
          </p:cNvPicPr>
          <p:nvPr/>
        </p:nvPicPr>
        <p:blipFill>
          <a:blip r:embed="rId4" cstate="print"/>
          <a:stretch>
            <a:fillRect/>
          </a:stretch>
        </p:blipFill>
        <p:spPr>
          <a:xfrm>
            <a:off x="3635896" y="980728"/>
            <a:ext cx="1474334" cy="21193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18 Imagen" descr="WhatsApp Image 2022-06-30 at 10.38.55 AM (3).jpeg"/>
          <p:cNvPicPr>
            <a:picLocks noChangeAspect="1"/>
          </p:cNvPicPr>
          <p:nvPr/>
        </p:nvPicPr>
        <p:blipFill>
          <a:blip r:embed="rId5" cstate="print"/>
          <a:stretch>
            <a:fillRect/>
          </a:stretch>
        </p:blipFill>
        <p:spPr>
          <a:xfrm>
            <a:off x="5220072" y="1124744"/>
            <a:ext cx="1502776" cy="21602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19 Imagen" descr="WhatsApp Image 2022-06-30 at 10.38.55 AM.jpeg"/>
          <p:cNvPicPr>
            <a:picLocks noChangeAspect="1"/>
          </p:cNvPicPr>
          <p:nvPr/>
        </p:nvPicPr>
        <p:blipFill>
          <a:blip r:embed="rId6" cstate="print"/>
          <a:stretch>
            <a:fillRect/>
          </a:stretch>
        </p:blipFill>
        <p:spPr>
          <a:xfrm>
            <a:off x="179512" y="2852936"/>
            <a:ext cx="1345996" cy="19442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20 Imagen" descr="WhatsApp Image 2022-06-30 at 10.38.55 AM (8).jpeg"/>
          <p:cNvPicPr>
            <a:picLocks noChangeAspect="1"/>
          </p:cNvPicPr>
          <p:nvPr/>
        </p:nvPicPr>
        <p:blipFill>
          <a:blip r:embed="rId7" cstate="print"/>
          <a:stretch>
            <a:fillRect/>
          </a:stretch>
        </p:blipFill>
        <p:spPr>
          <a:xfrm>
            <a:off x="1547664" y="2852936"/>
            <a:ext cx="1490116" cy="20882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3 Marcador de contenido" descr="WhatsApp Image 2021-10-12 at 9.34.49 PM.jpeg"/>
          <p:cNvPicPr>
            <a:picLocks noGrp="1" noChangeAspect="1"/>
          </p:cNvPicPr>
          <p:nvPr>
            <p:ph idx="1"/>
          </p:nvPr>
        </p:nvPicPr>
        <p:blipFill>
          <a:blip r:embed="rId8" cstate="print"/>
          <a:stretch>
            <a:fillRect/>
          </a:stretch>
        </p:blipFill>
        <p:spPr>
          <a:xfrm>
            <a:off x="3131840" y="2780928"/>
            <a:ext cx="1566174" cy="20882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 name="22 Imagen" descr="WhatsApp Image 2021-04-15 at 14.19.22 (9).jpeg"/>
          <p:cNvPicPr>
            <a:picLocks noChangeAspect="1"/>
          </p:cNvPicPr>
          <p:nvPr/>
        </p:nvPicPr>
        <p:blipFill>
          <a:blip r:embed="rId9" cstate="print"/>
          <a:stretch>
            <a:fillRect/>
          </a:stretch>
        </p:blipFill>
        <p:spPr>
          <a:xfrm>
            <a:off x="6516216" y="1052736"/>
            <a:ext cx="1728192" cy="24006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23 Imagen" descr="WhatsApp Image 2022-07-06 at 12.35.24 PM.jpeg"/>
          <p:cNvPicPr>
            <a:picLocks noChangeAspect="1"/>
          </p:cNvPicPr>
          <p:nvPr/>
        </p:nvPicPr>
        <p:blipFill>
          <a:blip r:embed="rId10" cstate="print"/>
          <a:stretch>
            <a:fillRect/>
          </a:stretch>
        </p:blipFill>
        <p:spPr>
          <a:xfrm>
            <a:off x="4716016" y="2636912"/>
            <a:ext cx="1656184" cy="22082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24 Imagen" descr="WhatsApp Image 2022-07-06 at 12.30.11 PM (2).jpeg"/>
          <p:cNvPicPr>
            <a:picLocks noChangeAspect="1"/>
          </p:cNvPicPr>
          <p:nvPr/>
        </p:nvPicPr>
        <p:blipFill>
          <a:blip r:embed="rId11" cstate="print"/>
          <a:stretch>
            <a:fillRect/>
          </a:stretch>
        </p:blipFill>
        <p:spPr>
          <a:xfrm>
            <a:off x="6228184" y="2636912"/>
            <a:ext cx="1708722" cy="22768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 name="25 Imagen" descr="WhatsApp Image 2022-07-06 at 12.30.11 PM (1).jpeg"/>
          <p:cNvPicPr>
            <a:picLocks noChangeAspect="1"/>
          </p:cNvPicPr>
          <p:nvPr/>
        </p:nvPicPr>
        <p:blipFill>
          <a:blip r:embed="rId12" cstate="print"/>
          <a:stretch>
            <a:fillRect/>
          </a:stretch>
        </p:blipFill>
        <p:spPr>
          <a:xfrm>
            <a:off x="1043608" y="4293096"/>
            <a:ext cx="1459074" cy="19442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26 Imagen" descr="WhatsApp Image 2022-07-06 at 12.30.11 PM.jpeg"/>
          <p:cNvPicPr>
            <a:picLocks noChangeAspect="1"/>
          </p:cNvPicPr>
          <p:nvPr/>
        </p:nvPicPr>
        <p:blipFill>
          <a:blip r:embed="rId13" cstate="print"/>
          <a:stretch>
            <a:fillRect/>
          </a:stretch>
        </p:blipFill>
        <p:spPr>
          <a:xfrm>
            <a:off x="2699792" y="4221088"/>
            <a:ext cx="1493238" cy="19897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27 Imagen" descr="WhatsApp Image 2022-07-06 at 12.30.10 PM.jpeg"/>
          <p:cNvPicPr>
            <a:picLocks noChangeAspect="1"/>
          </p:cNvPicPr>
          <p:nvPr/>
        </p:nvPicPr>
        <p:blipFill>
          <a:blip r:embed="rId14" cstate="print"/>
          <a:stretch>
            <a:fillRect/>
          </a:stretch>
        </p:blipFill>
        <p:spPr>
          <a:xfrm>
            <a:off x="4427984" y="4221088"/>
            <a:ext cx="1510667" cy="20129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28 Imagen" descr="WhatsApp Image 2022-06-30 at 10.38.55 AM (2).jpeg"/>
          <p:cNvPicPr>
            <a:picLocks noChangeAspect="1"/>
          </p:cNvPicPr>
          <p:nvPr/>
        </p:nvPicPr>
        <p:blipFill>
          <a:blip r:embed="rId15" cstate="print"/>
          <a:stretch>
            <a:fillRect/>
          </a:stretch>
        </p:blipFill>
        <p:spPr>
          <a:xfrm>
            <a:off x="6012160" y="4221088"/>
            <a:ext cx="1509565" cy="20882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advTm="15000">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smtClean="0"/>
              <a:t>CONSTRUCCIÓN DE NUESTRO CENTRO DE TERAPIAS EN COLABBORACION CON EL GOBIERNO REGIONAL</a:t>
            </a:r>
            <a:endParaRPr lang="es-ES" sz="2800" dirty="0"/>
          </a:p>
        </p:txBody>
      </p:sp>
      <p:pic>
        <p:nvPicPr>
          <p:cNvPr id="6" name="5 Imagen" descr="WhatsApp Image 2022-07-06 at 3.06.12 PM (1).jpeg"/>
          <p:cNvPicPr>
            <a:picLocks noChangeAspect="1"/>
          </p:cNvPicPr>
          <p:nvPr/>
        </p:nvPicPr>
        <p:blipFill>
          <a:blip r:embed="rId2" cstate="print"/>
          <a:stretch>
            <a:fillRect/>
          </a:stretch>
        </p:blipFill>
        <p:spPr>
          <a:xfrm>
            <a:off x="755576" y="1196752"/>
            <a:ext cx="1834682" cy="40770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7 Imagen" descr="4.jpg"/>
          <p:cNvPicPr>
            <a:picLocks noChangeAspect="1"/>
          </p:cNvPicPr>
          <p:nvPr/>
        </p:nvPicPr>
        <p:blipFill>
          <a:blip r:embed="rId3" cstate="print"/>
          <a:stretch>
            <a:fillRect/>
          </a:stretch>
        </p:blipFill>
        <p:spPr>
          <a:xfrm>
            <a:off x="2699792" y="1340768"/>
            <a:ext cx="3450066" cy="23210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8 Imagen" descr="3.jpg"/>
          <p:cNvPicPr>
            <a:picLocks noChangeAspect="1"/>
          </p:cNvPicPr>
          <p:nvPr/>
        </p:nvPicPr>
        <p:blipFill>
          <a:blip r:embed="rId4" cstate="print"/>
          <a:stretch>
            <a:fillRect/>
          </a:stretch>
        </p:blipFill>
        <p:spPr>
          <a:xfrm>
            <a:off x="2195736" y="3789040"/>
            <a:ext cx="2913381" cy="25001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9 Imagen" descr="2.jpg"/>
          <p:cNvPicPr>
            <a:picLocks noChangeAspect="1"/>
          </p:cNvPicPr>
          <p:nvPr/>
        </p:nvPicPr>
        <p:blipFill>
          <a:blip r:embed="rId5" cstate="print"/>
          <a:stretch>
            <a:fillRect/>
          </a:stretch>
        </p:blipFill>
        <p:spPr>
          <a:xfrm>
            <a:off x="5436096" y="1268760"/>
            <a:ext cx="3042869" cy="28824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10 Imagen" descr="1.jpg"/>
          <p:cNvPicPr>
            <a:picLocks noChangeAspect="1"/>
          </p:cNvPicPr>
          <p:nvPr/>
        </p:nvPicPr>
        <p:blipFill>
          <a:blip r:embed="rId6" cstate="print"/>
          <a:stretch>
            <a:fillRect/>
          </a:stretch>
        </p:blipFill>
        <p:spPr>
          <a:xfrm>
            <a:off x="5436096" y="3429000"/>
            <a:ext cx="3059832" cy="294650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000" b="1" dirty="0" smtClean="0"/>
              <a:t>Si desean ayudarnos y ser parte de este hermoso proyecto, puede hacerlo a través de:</a:t>
            </a:r>
            <a:endParaRPr lang="es-ES" sz="2000" b="1" dirty="0"/>
          </a:p>
        </p:txBody>
      </p:sp>
      <p:sp>
        <p:nvSpPr>
          <p:cNvPr id="5" name="4 Elipse"/>
          <p:cNvSpPr/>
          <p:nvPr/>
        </p:nvSpPr>
        <p:spPr>
          <a:xfrm>
            <a:off x="251520" y="1844824"/>
            <a:ext cx="4032448" cy="3744416"/>
          </a:xfrm>
          <a:prstGeom prst="ellipse">
            <a:avLst/>
          </a:prstGeom>
          <a:solidFill>
            <a:srgbClr val="9CC2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1200" b="1" dirty="0" smtClean="0">
                <a:solidFill>
                  <a:schemeClr val="tx1"/>
                </a:solidFill>
              </a:rPr>
              <a:t>Cta</a:t>
            </a:r>
            <a:r>
              <a:rPr lang="es-CL" sz="1200" b="1" dirty="0" smtClean="0">
                <a:solidFill>
                  <a:schemeClr val="tx1"/>
                </a:solidFill>
              </a:rPr>
              <a:t>. Cte. </a:t>
            </a:r>
            <a:r>
              <a:rPr lang="es-CL" sz="1200" b="1" dirty="0" smtClean="0">
                <a:solidFill>
                  <a:schemeClr val="tx1"/>
                </a:solidFill>
              </a:rPr>
              <a:t> </a:t>
            </a:r>
            <a:r>
              <a:rPr lang="es-CL" sz="1200" b="1" dirty="0" smtClean="0">
                <a:solidFill>
                  <a:schemeClr val="tx1"/>
                </a:solidFill>
              </a:rPr>
              <a:t>bancaria: </a:t>
            </a:r>
            <a:r>
              <a:rPr lang="es-CL" sz="1200" b="1" dirty="0" smtClean="0">
                <a:solidFill>
                  <a:schemeClr val="tx1"/>
                </a:solidFill>
              </a:rPr>
              <a:t>89023394</a:t>
            </a:r>
          </a:p>
          <a:p>
            <a:r>
              <a:rPr lang="es-CL" sz="1200" b="1" dirty="0" smtClean="0">
                <a:solidFill>
                  <a:schemeClr val="tx1"/>
                </a:solidFill>
              </a:rPr>
              <a:t>Banco Santander </a:t>
            </a:r>
            <a:endParaRPr lang="es-ES" sz="1200" b="1" dirty="0" smtClean="0">
              <a:solidFill>
                <a:schemeClr val="tx1"/>
              </a:solidFill>
            </a:endParaRPr>
          </a:p>
          <a:p>
            <a:r>
              <a:rPr lang="es-CL" sz="1200" b="1" dirty="0" smtClean="0">
                <a:solidFill>
                  <a:schemeClr val="tx1"/>
                </a:solidFill>
              </a:rPr>
              <a:t>Rut tributario: 65.107.888-1 </a:t>
            </a:r>
            <a:endParaRPr lang="es-ES" sz="1200" b="1" dirty="0" smtClean="0">
              <a:solidFill>
                <a:schemeClr val="tx1"/>
              </a:solidFill>
            </a:endParaRPr>
          </a:p>
          <a:p>
            <a:r>
              <a:rPr lang="es-CL" sz="1200" b="1" dirty="0" smtClean="0">
                <a:solidFill>
                  <a:schemeClr val="tx1"/>
                </a:solidFill>
              </a:rPr>
              <a:t>Contacto: </a:t>
            </a:r>
            <a:r>
              <a:rPr lang="es-CL" sz="1200" b="1" u="sng" dirty="0" smtClean="0">
                <a:solidFill>
                  <a:schemeClr val="tx1"/>
                </a:solidFill>
              </a:rPr>
              <a:t>agrup.aprenderavivirtea@gmail.com</a:t>
            </a:r>
            <a:r>
              <a:rPr lang="es-CL" sz="1200" b="1" dirty="0" smtClean="0">
                <a:solidFill>
                  <a:schemeClr val="tx1"/>
                </a:solidFill>
              </a:rPr>
              <a:t> </a:t>
            </a:r>
            <a:endParaRPr lang="es-ES" sz="1200" b="1" dirty="0" smtClean="0">
              <a:solidFill>
                <a:schemeClr val="tx1"/>
              </a:solidFill>
            </a:endParaRPr>
          </a:p>
          <a:p>
            <a:r>
              <a:rPr lang="es-CL" sz="1200" b="1" dirty="0" smtClean="0">
                <a:solidFill>
                  <a:schemeClr val="tx1"/>
                </a:solidFill>
              </a:rPr>
              <a:t>Persona jurídica: N° 2954 de la comuna de Maipú. </a:t>
            </a:r>
            <a:endParaRPr lang="es-ES" sz="1200" b="1" dirty="0" smtClean="0">
              <a:solidFill>
                <a:schemeClr val="tx1"/>
              </a:solidFill>
            </a:endParaRPr>
          </a:p>
          <a:p>
            <a:r>
              <a:rPr lang="es-CL" sz="1200" b="1" dirty="0" smtClean="0">
                <a:solidFill>
                  <a:schemeClr val="tx1"/>
                </a:solidFill>
              </a:rPr>
              <a:t>Dirección: Pasaje María del pilar # 2878. Comuna Maipú. </a:t>
            </a:r>
            <a:endParaRPr lang="es-ES" sz="1200" b="1" dirty="0" smtClean="0">
              <a:solidFill>
                <a:schemeClr val="tx1"/>
              </a:solidFill>
            </a:endParaRPr>
          </a:p>
          <a:p>
            <a:pPr>
              <a:buNone/>
            </a:pPr>
            <a:r>
              <a:rPr lang="es-CL" sz="1200" b="1" dirty="0" smtClean="0">
                <a:solidFill>
                  <a:schemeClr val="tx1"/>
                </a:solidFill>
              </a:rPr>
              <a:t> </a:t>
            </a:r>
            <a:endParaRPr lang="es-ES" sz="1200" b="1" dirty="0" smtClean="0">
              <a:solidFill>
                <a:schemeClr val="tx1"/>
              </a:solidFill>
            </a:endParaRPr>
          </a:p>
          <a:p>
            <a:pPr algn="ctr"/>
            <a:endParaRPr lang="es-ES" dirty="0"/>
          </a:p>
        </p:txBody>
      </p:sp>
      <p:pic>
        <p:nvPicPr>
          <p:cNvPr id="7" name="6 Imagen" descr="NIÑOSARENDERAVIVIR (2).jpg"/>
          <p:cNvPicPr>
            <a:picLocks noChangeAspect="1"/>
          </p:cNvPicPr>
          <p:nvPr/>
        </p:nvPicPr>
        <p:blipFill>
          <a:blip r:embed="rId2" cstate="print"/>
          <a:stretch>
            <a:fillRect/>
          </a:stretch>
        </p:blipFill>
        <p:spPr>
          <a:xfrm>
            <a:off x="4427984" y="2492896"/>
            <a:ext cx="3905821" cy="2160240"/>
          </a:xfrm>
          <a:prstGeom prst="rect">
            <a:avLst/>
          </a:prstGeom>
        </p:spPr>
      </p:pic>
    </p:spTree>
  </p:cSld>
  <p:clrMapOvr>
    <a:masterClrMapping/>
  </p:clrMapOvr>
  <p:transition advTm="15000">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lipse"/>
          <p:cNvSpPr/>
          <p:nvPr/>
        </p:nvSpPr>
        <p:spPr>
          <a:xfrm>
            <a:off x="1331640" y="836712"/>
            <a:ext cx="6552728" cy="4896544"/>
          </a:xfrm>
          <a:prstGeom prst="ellipse">
            <a:avLst/>
          </a:prstGeom>
          <a:solidFill>
            <a:srgbClr val="C41B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6000" dirty="0" smtClean="0"/>
              <a:t>GRACIAS</a:t>
            </a:r>
            <a:endParaRPr lang="es-ES" sz="6000" dirty="0"/>
          </a:p>
        </p:txBody>
      </p:sp>
    </p:spTree>
  </p:cSld>
  <p:clrMapOvr>
    <a:masterClrMapping/>
  </p:clrMapOvr>
  <p:transition advTm="10000"/>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TotalTime>
  <Words>279</Words>
  <Application>Microsoft Office PowerPoint</Application>
  <PresentationFormat>Presentación en pantalla (4:3)</PresentationFormat>
  <Paragraphs>47</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Diapositiva 2</vt:lpstr>
      <vt:lpstr>Misión-Visión-Valores</vt:lpstr>
      <vt:lpstr>Objetivos: </vt:lpstr>
      <vt:lpstr>Equipo multidisciplinario     </vt:lpstr>
      <vt:lpstr> SESIONES MULTIDISCIPLINARIAS.     </vt:lpstr>
      <vt:lpstr>CONSTRUCCIÓN DE NUESTRO CENTRO DE TERAPIAS EN COLABBORACION CON EL GOBIERNO REGIONAL</vt:lpstr>
      <vt:lpstr>Si desean ayudarnos y ser parte de este hermoso proyecto, puede hacerlo a través de:</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APRENDER A VIVIR</dc:creator>
  <cp:lastModifiedBy>APRENDER A VIVIR</cp:lastModifiedBy>
  <cp:revision>34</cp:revision>
  <dcterms:created xsi:type="dcterms:W3CDTF">2019-06-19T20:15:00Z</dcterms:created>
  <dcterms:modified xsi:type="dcterms:W3CDTF">2023-11-27T20:30:11Z</dcterms:modified>
</cp:coreProperties>
</file>